
<file path=[Content_Types].xml><?xml version="1.0" encoding="utf-8"?>
<Types xmlns="http://schemas.openxmlformats.org/package/2006/content-types">
  <Default Extension="gif" ContentType="image/gif"/>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12192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94" autoAdjust="0"/>
    <p:restoredTop sz="94660"/>
  </p:normalViewPr>
  <p:slideViewPr>
    <p:cSldViewPr>
      <p:cViewPr varScale="1">
        <p:scale>
          <a:sx n="58" d="100"/>
          <a:sy n="58" d="100"/>
        </p:scale>
        <p:origin x="1116" y="7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gif>
</file>

<file path=ppt/media/image2.png>
</file>

<file path=ppt/media/image3.png>
</file>

<file path=ppt/media/image4.jp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05B27603-6506-4168-887C-ECA72E947A7E}" type="datetimeFigureOut">
              <a:rPr lang="en-IN" smtClean="0"/>
              <a:t>05-04-2024</a:t>
            </a:fld>
            <a:endParaRPr lang="en-IN"/>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712AE660-F865-4D5E-A2D0-A62BE6DCFC04}" type="slidenum">
              <a:rPr lang="en-IN" smtClean="0"/>
              <a:t>‹#›</a:t>
            </a:fld>
            <a:endParaRPr lang="en-IN"/>
          </a:p>
        </p:txBody>
      </p:sp>
    </p:spTree>
    <p:extLst>
      <p:ext uri="{BB962C8B-B14F-4D97-AF65-F5344CB8AC3E}">
        <p14:creationId xmlns:p14="http://schemas.microsoft.com/office/powerpoint/2010/main" val="30824492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12AE660-F865-4D5E-A2D0-A62BE6DCFC04}" type="slidenum">
              <a:rPr lang="en-IN" smtClean="0"/>
              <a:t>2</a:t>
            </a:fld>
            <a:endParaRPr lang="en-IN"/>
          </a:p>
        </p:txBody>
      </p:sp>
    </p:spTree>
    <p:extLst>
      <p:ext uri="{BB962C8B-B14F-4D97-AF65-F5344CB8AC3E}">
        <p14:creationId xmlns:p14="http://schemas.microsoft.com/office/powerpoint/2010/main" val="9076346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739775" y="291147"/>
            <a:ext cx="3304540" cy="758190"/>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4/5/2024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558165" y="385444"/>
            <a:ext cx="9764395" cy="1122362"/>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4/5/2024</a:t>
            </a:fld>
            <a:endParaRPr lang="en-US"/>
          </a:p>
        </p:txBody>
      </p:sp>
      <p:sp>
        <p:nvSpPr>
          <p:cNvPr id="6" name="Holder 6"/>
          <p:cNvSpPr>
            <a:spLocks noGrp="1"/>
          </p:cNvSpPr>
          <p:nvPr>
            <p:ph type="sldNum" sz="quarter" idx="7"/>
          </p:nvPr>
        </p:nvSpPr>
        <p:spPr>
          <a:xfrm>
            <a:off x="11277218" y="6473337"/>
            <a:ext cx="241300" cy="191770"/>
          </a:xfrm>
          <a:prstGeom prst="rect">
            <a:avLst/>
          </a:prstGeom>
        </p:spPr>
        <p:txBody>
          <a:bodyPr wrap="square" lIns="0" tIns="0" rIns="0" bIns="0">
            <a:spAutoFit/>
          </a:bodyPr>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abc" TargetMode="External"/><Relationship Id="rId2" Type="http://schemas.openxmlformats.org/officeDocument/2006/relationships/image" Target="../media/image10.png"/><Relationship Id="rId1" Type="http://schemas.openxmlformats.org/officeDocument/2006/relationships/slideLayout" Target="../slideLayouts/slideLayout4.xml"/><Relationship Id="rId5" Type="http://schemas.openxmlformats.org/officeDocument/2006/relationships/image" Target="../media/image12.gif"/><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4.xml"/><Relationship Id="rId1" Type="http://schemas.openxmlformats.org/officeDocument/2006/relationships/themeOverride" Target="../theme/themeOverride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42950" y="11049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3752850" y="1190625"/>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800475" y="5229225"/>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p:nvPr/>
        </p:nvSpPr>
        <p:spPr>
          <a:xfrm>
            <a:off x="5744210" y="2154168"/>
            <a:ext cx="2599690" cy="509114"/>
          </a:xfrm>
          <a:prstGeom prst="rect">
            <a:avLst/>
          </a:prstGeom>
        </p:spPr>
        <p:txBody>
          <a:bodyPr vert="horz" wrap="square" lIns="0" tIns="16510" rIns="0" bIns="0" rtlCol="0">
            <a:spAutoFit/>
          </a:bodyPr>
          <a:lstStyle/>
          <a:p>
            <a:pPr marL="12700">
              <a:lnSpc>
                <a:spcPct val="100000"/>
              </a:lnSpc>
              <a:spcBef>
                <a:spcPts val="130"/>
              </a:spcBef>
            </a:pPr>
            <a:r>
              <a:rPr lang="en-IN" sz="3200" b="1" spc="-114" dirty="0">
                <a:latin typeface="Times New Roman" panose="02020603050405020304" pitchFamily="18" charset="0"/>
                <a:cs typeface="Times New Roman" panose="02020603050405020304" pitchFamily="18" charset="0"/>
              </a:rPr>
              <a:t>B.VISHNU</a:t>
            </a:r>
            <a:r>
              <a:rPr sz="3200" b="1" spc="-114" dirty="0">
                <a:latin typeface="Times New Roman" panose="02020603050405020304" pitchFamily="18" charset="0"/>
                <a:cs typeface="Times New Roman" panose="02020603050405020304" pitchFamily="18" charset="0"/>
              </a:rPr>
              <a:t> </a:t>
            </a:r>
            <a:endParaRPr sz="3200" b="1" dirty="0">
              <a:latin typeface="Times New Roman" panose="02020603050405020304" pitchFamily="18" charset="0"/>
              <a:cs typeface="Times New Roman" panose="02020603050405020304" pitchFamily="18" charset="0"/>
            </a:endParaRPr>
          </a:p>
        </p:txBody>
      </p:sp>
      <p:sp>
        <p:nvSpPr>
          <p:cNvPr id="8" name="object 8"/>
          <p:cNvSpPr txBox="1"/>
          <p:nvPr/>
        </p:nvSpPr>
        <p:spPr>
          <a:xfrm>
            <a:off x="5744210" y="2808136"/>
            <a:ext cx="1859280" cy="391795"/>
          </a:xfrm>
          <a:prstGeom prst="rect">
            <a:avLst/>
          </a:prstGeom>
        </p:spPr>
        <p:txBody>
          <a:bodyPr vert="horz" wrap="square" lIns="0" tIns="12700" rIns="0" bIns="0" rtlCol="0">
            <a:spAutoFit/>
          </a:bodyPr>
          <a:lstStyle/>
          <a:p>
            <a:pPr marL="12700">
              <a:lnSpc>
                <a:spcPct val="100000"/>
              </a:lnSpc>
              <a:spcBef>
                <a:spcPts val="100"/>
              </a:spcBef>
            </a:pPr>
            <a:r>
              <a:rPr sz="2400" b="1" dirty="0">
                <a:solidFill>
                  <a:srgbClr val="2D936B"/>
                </a:solidFill>
                <a:latin typeface="Trebuchet MS"/>
                <a:cs typeface="Times New Roman" panose="02020603050405020304" pitchFamily="18" charset="0"/>
              </a:rPr>
              <a:t>F</a:t>
            </a:r>
            <a:r>
              <a:rPr lang="en-IN" sz="2400" b="1" dirty="0" err="1">
                <a:solidFill>
                  <a:srgbClr val="2D936B"/>
                </a:solidFill>
                <a:latin typeface="Trebuchet MS"/>
                <a:cs typeface="Trebuchet MS"/>
              </a:rPr>
              <a:t>inal</a:t>
            </a:r>
            <a:r>
              <a:rPr sz="2400" b="1" spc="-40" dirty="0">
                <a:solidFill>
                  <a:srgbClr val="2D936B"/>
                </a:solidFill>
                <a:latin typeface="Trebuchet MS"/>
                <a:cs typeface="Times New Roman" panose="02020603050405020304" pitchFamily="18" charset="0"/>
              </a:rPr>
              <a:t> </a:t>
            </a:r>
            <a:r>
              <a:rPr sz="2400" b="1" spc="-10" dirty="0">
                <a:solidFill>
                  <a:srgbClr val="2D936B"/>
                </a:solidFill>
                <a:latin typeface="Trebuchet MS"/>
                <a:cs typeface="Times New Roman" panose="02020603050405020304" pitchFamily="18" charset="0"/>
              </a:rPr>
              <a:t>Project</a:t>
            </a:r>
            <a:endParaRPr sz="2400" dirty="0">
              <a:latin typeface="Trebuchet MS"/>
              <a:cs typeface="Times New Roman" panose="02020603050405020304" pitchFamily="18" charset="0"/>
            </a:endParaRPr>
          </a:p>
        </p:txBody>
      </p:sp>
      <p:pic>
        <p:nvPicPr>
          <p:cNvPr id="9" name="object 9"/>
          <p:cNvPicPr/>
          <p:nvPr/>
        </p:nvPicPr>
        <p:blipFill>
          <a:blip r:embed="rId2" cstate="print"/>
          <a:stretch>
            <a:fillRect/>
          </a:stretch>
        </p:blipFill>
        <p:spPr>
          <a:xfrm>
            <a:off x="676275" y="6467475"/>
            <a:ext cx="2143125" cy="200025"/>
          </a:xfrm>
          <a:prstGeom prst="rect">
            <a:avLst/>
          </a:prstGeom>
        </p:spPr>
      </p:pic>
      <p:sp>
        <p:nvSpPr>
          <p:cNvPr id="10" name="object 10"/>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1</a:t>
            </a:fld>
            <a:endParaRPr spc="-50" dirty="0"/>
          </a:p>
        </p:txBody>
      </p:sp>
      <p:sp>
        <p:nvSpPr>
          <p:cNvPr id="13" name="TextBox 12">
            <a:extLst>
              <a:ext uri="{FF2B5EF4-FFF2-40B4-BE49-F238E27FC236}">
                <a16:creationId xmlns:a16="http://schemas.microsoft.com/office/drawing/2014/main" id="{5CF4F9E2-09BD-B2F6-7B69-3669EF3B3D50}"/>
              </a:ext>
            </a:extLst>
          </p:cNvPr>
          <p:cNvSpPr txBox="1"/>
          <p:nvPr/>
        </p:nvSpPr>
        <p:spPr>
          <a:xfrm>
            <a:off x="4953000" y="3999607"/>
            <a:ext cx="6101542" cy="1569660"/>
          </a:xfrm>
          <a:prstGeom prst="rect">
            <a:avLst/>
          </a:prstGeom>
          <a:noFill/>
        </p:spPr>
        <p:txBody>
          <a:bodyPr wrap="square">
            <a:spAutoFit/>
          </a:bodyPr>
          <a:lstStyle/>
          <a:p>
            <a:r>
              <a:rPr lang="en-IN" sz="2400" b="1" dirty="0">
                <a:latin typeface="Times New Roman" panose="02020603050405020304" pitchFamily="18" charset="0"/>
                <a:cs typeface="Times New Roman" panose="02020603050405020304" pitchFamily="18" charset="0"/>
              </a:rPr>
              <a:t>KVCET</a:t>
            </a:r>
          </a:p>
          <a:p>
            <a:r>
              <a:rPr lang="en-IN" sz="2400" b="1" dirty="0">
                <a:latin typeface="Times New Roman" panose="02020603050405020304" pitchFamily="18" charset="0"/>
                <a:cs typeface="Times New Roman" panose="02020603050405020304" pitchFamily="18" charset="0"/>
              </a:rPr>
              <a:t>3rd Year B.E-CSE</a:t>
            </a:r>
          </a:p>
          <a:p>
            <a:r>
              <a:rPr lang="en-IN" sz="2400" b="1" dirty="0">
                <a:latin typeface="Times New Roman" panose="02020603050405020304" pitchFamily="18" charset="0"/>
                <a:cs typeface="Times New Roman" panose="02020603050405020304" pitchFamily="18" charset="0"/>
              </a:rPr>
              <a:t>NM ID:au421221104057</a:t>
            </a:r>
          </a:p>
          <a:p>
            <a:r>
              <a:rPr lang="en-IN" sz="2400" b="1" dirty="0">
                <a:latin typeface="Times New Roman" panose="02020603050405020304" pitchFamily="18" charset="0"/>
                <a:cs typeface="Times New Roman" panose="02020603050405020304" pitchFamily="18" charset="0"/>
              </a:rPr>
              <a:t>Email id:bvishnubalaji20@gmail.com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945283" y="3067223"/>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7" name="object 7"/>
          <p:cNvSpPr txBox="1">
            <a:spLocks noGrp="1"/>
          </p:cNvSpPr>
          <p:nvPr>
            <p:ph type="title"/>
          </p:nvPr>
        </p:nvSpPr>
        <p:spPr>
          <a:prstGeom prst="rect">
            <a:avLst/>
          </a:prstGeom>
        </p:spPr>
        <p:txBody>
          <a:bodyPr vert="horz" wrap="square" lIns="0" tIns="13335" rIns="0" bIns="0" rtlCol="0">
            <a:spAutoFit/>
          </a:bodyPr>
          <a:lstStyle/>
          <a:p>
            <a:pPr marL="209550">
              <a:lnSpc>
                <a:spcPct val="100000"/>
              </a:lnSpc>
              <a:spcBef>
                <a:spcPts val="105"/>
              </a:spcBef>
            </a:pPr>
            <a:r>
              <a:rPr spc="-60" dirty="0"/>
              <a:t>RESULTS</a:t>
            </a: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25" dirty="0"/>
              <a:t>10</a:t>
            </a:fld>
            <a:endParaRPr spc="-25" dirty="0"/>
          </a:p>
        </p:txBody>
      </p:sp>
      <p:sp>
        <p:nvSpPr>
          <p:cNvPr id="8" name="object 8"/>
          <p:cNvSpPr txBox="1"/>
          <p:nvPr/>
        </p:nvSpPr>
        <p:spPr>
          <a:xfrm>
            <a:off x="683259" y="6111875"/>
            <a:ext cx="1230630" cy="335280"/>
          </a:xfrm>
          <a:prstGeom prst="rect">
            <a:avLst/>
          </a:prstGeom>
        </p:spPr>
        <p:txBody>
          <a:bodyPr vert="horz" wrap="square" lIns="0" tIns="16510" rIns="0" bIns="0" rtlCol="0">
            <a:spAutoFit/>
          </a:bodyPr>
          <a:lstStyle/>
          <a:p>
            <a:pPr marL="12700">
              <a:lnSpc>
                <a:spcPct val="100000"/>
              </a:lnSpc>
              <a:spcBef>
                <a:spcPts val="130"/>
              </a:spcBef>
            </a:pPr>
            <a:r>
              <a:rPr sz="2000" u="sng" dirty="0">
                <a:solidFill>
                  <a:srgbClr val="006FC0"/>
                </a:solidFill>
                <a:uFill>
                  <a:solidFill>
                    <a:srgbClr val="006FC0"/>
                  </a:solidFill>
                </a:uFill>
                <a:latin typeface="Trebuchet MS"/>
                <a:cs typeface="Trebuchet MS"/>
                <a:hlinkClick r:id="rId3"/>
              </a:rPr>
              <a:t>Demo</a:t>
            </a:r>
            <a:r>
              <a:rPr sz="2000" u="sng" spc="10" dirty="0">
                <a:solidFill>
                  <a:srgbClr val="006FC0"/>
                </a:solidFill>
                <a:uFill>
                  <a:solidFill>
                    <a:srgbClr val="006FC0"/>
                  </a:solidFill>
                </a:uFill>
                <a:latin typeface="Trebuchet MS"/>
                <a:cs typeface="Trebuchet MS"/>
                <a:hlinkClick r:id="rId3"/>
              </a:rPr>
              <a:t> </a:t>
            </a:r>
            <a:r>
              <a:rPr sz="2000" u="sng" spc="-20" dirty="0">
                <a:solidFill>
                  <a:srgbClr val="006FC0"/>
                </a:solidFill>
                <a:uFill>
                  <a:solidFill>
                    <a:srgbClr val="006FC0"/>
                  </a:solidFill>
                </a:uFill>
                <a:latin typeface="Trebuchet MS"/>
                <a:cs typeface="Trebuchet MS"/>
                <a:hlinkClick r:id="rId3"/>
              </a:rPr>
              <a:t>Link</a:t>
            </a:r>
            <a:endParaRPr sz="2000">
              <a:latin typeface="Trebuchet MS"/>
              <a:cs typeface="Trebuchet MS"/>
            </a:endParaRPr>
          </a:p>
        </p:txBody>
      </p:sp>
      <p:pic>
        <p:nvPicPr>
          <p:cNvPr id="11" name="Picture 10">
            <a:extLst>
              <a:ext uri="{FF2B5EF4-FFF2-40B4-BE49-F238E27FC236}">
                <a16:creationId xmlns:a16="http://schemas.microsoft.com/office/drawing/2014/main" id="{10377230-B091-02F7-972D-C825A89A2F7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8165" y="2606333"/>
            <a:ext cx="3057525" cy="2984842"/>
          </a:xfrm>
          <a:prstGeom prst="rect">
            <a:avLst/>
          </a:prstGeom>
          <a:ln>
            <a:noFill/>
          </a:ln>
          <a:effectLst>
            <a:outerShdw blurRad="292100" dist="139700" dir="2700000" algn="tl" rotWithShape="0">
              <a:srgbClr val="333333">
                <a:alpha val="65000"/>
              </a:srgbClr>
            </a:outerShdw>
          </a:effectLst>
        </p:spPr>
      </p:pic>
      <p:sp>
        <p:nvSpPr>
          <p:cNvPr id="13" name="TextBox 12">
            <a:extLst>
              <a:ext uri="{FF2B5EF4-FFF2-40B4-BE49-F238E27FC236}">
                <a16:creationId xmlns:a16="http://schemas.microsoft.com/office/drawing/2014/main" id="{B706A775-35FA-7CED-42C6-CD6B92E72D32}"/>
              </a:ext>
            </a:extLst>
          </p:cNvPr>
          <p:cNvSpPr txBox="1"/>
          <p:nvPr/>
        </p:nvSpPr>
        <p:spPr>
          <a:xfrm>
            <a:off x="537526" y="1795459"/>
            <a:ext cx="2752725" cy="523220"/>
          </a:xfrm>
          <a:prstGeom prst="rect">
            <a:avLst/>
          </a:prstGeom>
          <a:noFill/>
        </p:spPr>
        <p:txBody>
          <a:bodyPr wrap="square">
            <a:spAutoFit/>
          </a:bodyPr>
          <a:lstStyle/>
          <a:p>
            <a:r>
              <a:rPr lang="en-IN" sz="2800" b="1" dirty="0">
                <a:latin typeface="Times New Roman" panose="02020603050405020304" pitchFamily="18" charset="0"/>
                <a:cs typeface="Times New Roman" panose="02020603050405020304" pitchFamily="18" charset="0"/>
              </a:rPr>
              <a:t>Sample Input :</a:t>
            </a:r>
          </a:p>
        </p:txBody>
      </p:sp>
      <p:pic>
        <p:nvPicPr>
          <p:cNvPr id="15" name="Picture 14">
            <a:extLst>
              <a:ext uri="{FF2B5EF4-FFF2-40B4-BE49-F238E27FC236}">
                <a16:creationId xmlns:a16="http://schemas.microsoft.com/office/drawing/2014/main" id="{D207B666-B038-1B20-43E0-E0D5737979F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15000" y="2533651"/>
            <a:ext cx="3057524" cy="3057524"/>
          </a:xfrm>
          <a:prstGeom prst="rect">
            <a:avLst/>
          </a:prstGeom>
          <a:ln>
            <a:noFill/>
          </a:ln>
          <a:effectLst>
            <a:outerShdw blurRad="292100" dist="139700" dir="2700000" algn="tl" rotWithShape="0">
              <a:srgbClr val="333333">
                <a:alpha val="65000"/>
              </a:srgbClr>
            </a:outerShdw>
          </a:effectLst>
        </p:spPr>
      </p:pic>
      <p:sp>
        <p:nvSpPr>
          <p:cNvPr id="17" name="TextBox 16">
            <a:extLst>
              <a:ext uri="{FF2B5EF4-FFF2-40B4-BE49-F238E27FC236}">
                <a16:creationId xmlns:a16="http://schemas.microsoft.com/office/drawing/2014/main" id="{E51FD32B-8833-DB64-1722-0C7C2F4C1AAC}"/>
              </a:ext>
            </a:extLst>
          </p:cNvPr>
          <p:cNvSpPr txBox="1"/>
          <p:nvPr/>
        </p:nvSpPr>
        <p:spPr>
          <a:xfrm>
            <a:off x="5029200" y="1777133"/>
            <a:ext cx="5731279" cy="523220"/>
          </a:xfrm>
          <a:prstGeom prst="rect">
            <a:avLst/>
          </a:prstGeom>
          <a:noFill/>
        </p:spPr>
        <p:txBody>
          <a:bodyPr wrap="square">
            <a:spAutoFit/>
          </a:bodyPr>
          <a:lstStyle/>
          <a:p>
            <a:r>
              <a:rPr lang="en-IN" sz="2800" b="1" dirty="0">
                <a:latin typeface="Times New Roman" panose="02020603050405020304" pitchFamily="18" charset="0"/>
                <a:cs typeface="Times New Roman" panose="02020603050405020304" pitchFamily="18" charset="0"/>
              </a:rPr>
              <a:t>Output: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xfrm>
            <a:off x="543040" y="56572"/>
            <a:ext cx="9764395" cy="1119216"/>
          </a:xfrm>
          <a:prstGeom prst="rect">
            <a:avLst/>
          </a:prstGeom>
        </p:spPr>
        <p:txBody>
          <a:bodyPr vert="horz" wrap="square" lIns="0" tIns="460692" rIns="0" bIns="0" rtlCol="0">
            <a:spAutoFit/>
          </a:bodyPr>
          <a:lstStyle/>
          <a:p>
            <a:pPr marL="193675">
              <a:lnSpc>
                <a:spcPct val="100000"/>
              </a:lnSpc>
              <a:spcBef>
                <a:spcPts val="130"/>
              </a:spcBef>
            </a:pPr>
            <a:r>
              <a:rPr lang="en-IN" sz="4250" dirty="0">
                <a:latin typeface="Times New Roman" panose="02020603050405020304" pitchFamily="18" charset="0"/>
                <a:ea typeface="Segoe UI Symbol" panose="020B0502040204020203" pitchFamily="34" charset="0"/>
                <a:cs typeface="Times New Roman" panose="02020603050405020304" pitchFamily="18" charset="0"/>
              </a:rPr>
              <a:t>PROJECT TITTLE:</a:t>
            </a:r>
            <a:endParaRPr sz="4250" dirty="0">
              <a:latin typeface="Times New Roman" panose="02020603050405020304" pitchFamily="18" charset="0"/>
              <a:ea typeface="Segoe UI Symbol" panose="020B0502040204020203" pitchFamily="34" charset="0"/>
              <a:cs typeface="Times New Roman" panose="02020603050405020304" pitchFamily="18" charset="0"/>
            </a:endParaRPr>
          </a:p>
        </p:txBody>
      </p:sp>
      <p:grpSp>
        <p:nvGrpSpPr>
          <p:cNvPr id="18" name="object 18"/>
          <p:cNvGrpSpPr/>
          <p:nvPr/>
        </p:nvGrpSpPr>
        <p:grpSpPr>
          <a:xfrm>
            <a:off x="466725" y="6410325"/>
            <a:ext cx="3705225" cy="295275"/>
            <a:chOff x="466725" y="6410325"/>
            <a:chExt cx="3705225" cy="295275"/>
          </a:xfrm>
        </p:grpSpPr>
        <p:pic>
          <p:nvPicPr>
            <p:cNvPr id="19" name="object 19"/>
            <p:cNvPicPr/>
            <p:nvPr/>
          </p:nvPicPr>
          <p:blipFill>
            <a:blip r:embed="rId3" cstate="print"/>
            <a:stretch>
              <a:fillRect/>
            </a:stretch>
          </p:blipFill>
          <p:spPr>
            <a:xfrm>
              <a:off x="676275" y="6467475"/>
              <a:ext cx="2143125" cy="200025"/>
            </a:xfrm>
            <a:prstGeom prst="rect">
              <a:avLst/>
            </a:prstGeom>
          </p:spPr>
        </p:pic>
        <p:pic>
          <p:nvPicPr>
            <p:cNvPr id="20" name="object 20"/>
            <p:cNvPicPr/>
            <p:nvPr/>
          </p:nvPicPr>
          <p:blipFill>
            <a:blip r:embed="rId4" cstate="print"/>
            <a:stretch>
              <a:fillRect/>
            </a:stretch>
          </p:blipFill>
          <p:spPr>
            <a:xfrm>
              <a:off x="466725" y="6410325"/>
              <a:ext cx="3705225" cy="295275"/>
            </a:xfrm>
            <a:prstGeom prst="rect">
              <a:avLst/>
            </a:prstGeom>
          </p:spPr>
        </p:pic>
      </p:grpSp>
      <p:sp>
        <p:nvSpPr>
          <p:cNvPr id="21" name="object 21"/>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2</a:t>
            </a:fld>
            <a:endParaRPr spc="-50" dirty="0"/>
          </a:p>
        </p:txBody>
      </p:sp>
      <p:sp>
        <p:nvSpPr>
          <p:cNvPr id="25" name="TextBox 24">
            <a:extLst>
              <a:ext uri="{FF2B5EF4-FFF2-40B4-BE49-F238E27FC236}">
                <a16:creationId xmlns:a16="http://schemas.microsoft.com/office/drawing/2014/main" id="{49E4085C-318E-B7F4-A1B5-6F6FB328D2C2}"/>
              </a:ext>
            </a:extLst>
          </p:cNvPr>
          <p:cNvSpPr txBox="1"/>
          <p:nvPr/>
        </p:nvSpPr>
        <p:spPr>
          <a:xfrm>
            <a:off x="2452904" y="2485422"/>
            <a:ext cx="8143088" cy="1077218"/>
          </a:xfrm>
          <a:prstGeom prst="rect">
            <a:avLst/>
          </a:prstGeom>
          <a:noFill/>
        </p:spPr>
        <p:txBody>
          <a:bodyPr wrap="square">
            <a:spAutoFit/>
          </a:bodyPr>
          <a:lstStyle/>
          <a:p>
            <a:pPr marL="457200" indent="-457200">
              <a:buFont typeface="Arial" panose="020B0604020202020204" pitchFamily="34" charset="0"/>
              <a:buChar char="•"/>
            </a:pPr>
            <a:r>
              <a:rPr lang="en-IN" sz="3200" b="1" dirty="0">
                <a:latin typeface="Times New Roman" panose="02020603050405020304" pitchFamily="18" charset="0"/>
                <a:ea typeface="Segoe UI Symbol" panose="020B0502040204020203" pitchFamily="34" charset="0"/>
                <a:cs typeface="Times New Roman" panose="02020603050405020304" pitchFamily="18" charset="0"/>
              </a:rPr>
              <a:t>Face  Generation Using </a:t>
            </a:r>
            <a:r>
              <a:rPr lang="en-IN" sz="3200" b="1" i="0" dirty="0">
                <a:solidFill>
                  <a:srgbClr val="191B28"/>
                </a:solidFill>
                <a:effectLst/>
                <a:latin typeface="Times New Roman" panose="02020603050405020304" pitchFamily="18" charset="0"/>
                <a:cs typeface="Times New Roman" panose="02020603050405020304" pitchFamily="18" charset="0"/>
              </a:rPr>
              <a:t>Generative adversarial networks </a:t>
            </a:r>
            <a:endParaRPr lang="en-IN" sz="3200" b="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2" cstate="print"/>
          <a:stretch>
            <a:fillRect/>
          </a:stretch>
        </p:blipFill>
        <p:spPr>
          <a:xfrm>
            <a:off x="10687050" y="6134100"/>
            <a:ext cx="247650" cy="247650"/>
          </a:xfrm>
          <a:prstGeom prst="rect">
            <a:avLst/>
          </a:prstGeom>
        </p:spPr>
      </p:pic>
      <p:grpSp>
        <p:nvGrpSpPr>
          <p:cNvPr id="18" name="object 18"/>
          <p:cNvGrpSpPr/>
          <p:nvPr/>
        </p:nvGrpSpPr>
        <p:grpSpPr>
          <a:xfrm>
            <a:off x="47625" y="3819523"/>
            <a:ext cx="4124325" cy="3009900"/>
            <a:chOff x="47625" y="3819523"/>
            <a:chExt cx="4124325" cy="3009900"/>
          </a:xfrm>
        </p:grpSpPr>
        <p:pic>
          <p:nvPicPr>
            <p:cNvPr id="19" name="object 19"/>
            <p:cNvPicPr/>
            <p:nvPr/>
          </p:nvPicPr>
          <p:blipFill>
            <a:blip r:embed="rId3" cstate="print"/>
            <a:stretch>
              <a:fillRect/>
            </a:stretch>
          </p:blipFill>
          <p:spPr>
            <a:xfrm>
              <a:off x="466725" y="6410325"/>
              <a:ext cx="3705225" cy="295275"/>
            </a:xfrm>
            <a:prstGeom prst="rect">
              <a:avLst/>
            </a:prstGeom>
          </p:spPr>
        </p:pic>
        <p:pic>
          <p:nvPicPr>
            <p:cNvPr id="20" name="object 20"/>
            <p:cNvPicPr/>
            <p:nvPr/>
          </p:nvPicPr>
          <p:blipFill>
            <a:blip r:embed="rId4" cstate="print"/>
            <a:stretch>
              <a:fillRect/>
            </a:stretch>
          </p:blipFill>
          <p:spPr>
            <a:xfrm>
              <a:off x="47625" y="3819523"/>
              <a:ext cx="1733550" cy="3009898"/>
            </a:xfrm>
            <a:prstGeom prst="rect">
              <a:avLst/>
            </a:prstGeom>
          </p:spPr>
        </p:pic>
      </p:grpSp>
      <p:sp>
        <p:nvSpPr>
          <p:cNvPr id="21" name="object 21"/>
          <p:cNvSpPr txBox="1">
            <a:spLocks noGrp="1"/>
          </p:cNvSpPr>
          <p:nvPr>
            <p:ph type="title"/>
          </p:nvPr>
        </p:nvSpPr>
        <p:spPr>
          <a:xfrm>
            <a:off x="558165" y="385444"/>
            <a:ext cx="4271011" cy="728020"/>
          </a:xfrm>
          <a:prstGeom prst="rect">
            <a:avLst/>
          </a:prstGeom>
        </p:spPr>
        <p:txBody>
          <a:bodyPr vert="horz" wrap="square" lIns="0" tIns="73279" rIns="0" bIns="0" rtlCol="0">
            <a:spAutoFit/>
          </a:bodyPr>
          <a:lstStyle/>
          <a:p>
            <a:pPr marL="193675">
              <a:lnSpc>
                <a:spcPct val="100000"/>
              </a:lnSpc>
              <a:spcBef>
                <a:spcPts val="105"/>
              </a:spcBef>
            </a:pPr>
            <a:r>
              <a:rPr sz="4250" spc="-10" dirty="0">
                <a:latin typeface="Times New Roman" panose="02020603050405020304" pitchFamily="18" charset="0"/>
                <a:cs typeface="Times New Roman" panose="02020603050405020304" pitchFamily="18" charset="0"/>
              </a:rPr>
              <a:t>AGENDA</a:t>
            </a: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3</a:t>
            </a:fld>
            <a:endParaRPr spc="-50" dirty="0"/>
          </a:p>
        </p:txBody>
      </p:sp>
      <p:sp>
        <p:nvSpPr>
          <p:cNvPr id="26" name="TextBox 25">
            <a:extLst>
              <a:ext uri="{FF2B5EF4-FFF2-40B4-BE49-F238E27FC236}">
                <a16:creationId xmlns:a16="http://schemas.microsoft.com/office/drawing/2014/main" id="{1503F9B7-2568-3693-1FD6-5251D561725B}"/>
              </a:ext>
            </a:extLst>
          </p:cNvPr>
          <p:cNvSpPr txBox="1"/>
          <p:nvPr/>
        </p:nvSpPr>
        <p:spPr>
          <a:xfrm>
            <a:off x="2702946" y="1298510"/>
            <a:ext cx="6101542" cy="5185522"/>
          </a:xfrm>
          <a:prstGeom prst="rect">
            <a:avLst/>
          </a:prstGeom>
          <a:noFill/>
        </p:spPr>
        <p:txBody>
          <a:bodyPr wrap="square">
            <a:spAutoFit/>
          </a:bodyPr>
          <a:lstStyle/>
          <a:p>
            <a:pPr algn="l">
              <a:lnSpc>
                <a:spcPct val="150000"/>
              </a:lnSpc>
              <a:buFont typeface="Arial" panose="020B0604020202020204" pitchFamily="34" charset="0"/>
              <a:buChar char="•"/>
            </a:pPr>
            <a:r>
              <a:rPr lang="en-IN" sz="2800" i="0" dirty="0">
                <a:solidFill>
                  <a:srgbClr val="0D0D0D"/>
                </a:solidFill>
                <a:effectLst/>
                <a:latin typeface="Times New Roman" panose="02020603050405020304" pitchFamily="18" charset="0"/>
                <a:cs typeface="Times New Roman" panose="02020603050405020304" pitchFamily="18" charset="0"/>
              </a:rPr>
              <a:t>Problem Statement</a:t>
            </a:r>
          </a:p>
          <a:p>
            <a:pPr algn="l">
              <a:lnSpc>
                <a:spcPct val="150000"/>
              </a:lnSpc>
              <a:buFont typeface="Arial" panose="020B0604020202020204" pitchFamily="34" charset="0"/>
              <a:buChar char="•"/>
            </a:pPr>
            <a:r>
              <a:rPr lang="en-IN" sz="2800" i="0" dirty="0">
                <a:solidFill>
                  <a:srgbClr val="0D0D0D"/>
                </a:solidFill>
                <a:effectLst/>
                <a:latin typeface="Times New Roman" panose="02020603050405020304" pitchFamily="18" charset="0"/>
                <a:cs typeface="Times New Roman" panose="02020603050405020304" pitchFamily="18" charset="0"/>
              </a:rPr>
              <a:t>Project Overview</a:t>
            </a:r>
          </a:p>
          <a:p>
            <a:pPr algn="l">
              <a:lnSpc>
                <a:spcPct val="150000"/>
              </a:lnSpc>
              <a:buFont typeface="Arial" panose="020B0604020202020204" pitchFamily="34" charset="0"/>
              <a:buChar char="•"/>
            </a:pPr>
            <a:r>
              <a:rPr lang="en-IN" sz="2800" i="0" dirty="0">
                <a:solidFill>
                  <a:srgbClr val="0D0D0D"/>
                </a:solidFill>
                <a:effectLst/>
                <a:latin typeface="Times New Roman" panose="02020603050405020304" pitchFamily="18" charset="0"/>
                <a:cs typeface="Times New Roman" panose="02020603050405020304" pitchFamily="18" charset="0"/>
              </a:rPr>
              <a:t>End Users</a:t>
            </a:r>
          </a:p>
          <a:p>
            <a:pPr algn="l">
              <a:lnSpc>
                <a:spcPct val="150000"/>
              </a:lnSpc>
              <a:buFont typeface="Arial" panose="020B0604020202020204" pitchFamily="34" charset="0"/>
              <a:buChar char="•"/>
            </a:pPr>
            <a:r>
              <a:rPr lang="en-IN" sz="2800" i="0" dirty="0">
                <a:solidFill>
                  <a:srgbClr val="0D0D0D"/>
                </a:solidFill>
                <a:effectLst/>
                <a:latin typeface="Times New Roman" panose="02020603050405020304" pitchFamily="18" charset="0"/>
                <a:cs typeface="Times New Roman" panose="02020603050405020304" pitchFamily="18" charset="0"/>
              </a:rPr>
              <a:t>Solution and Value Proposition</a:t>
            </a:r>
          </a:p>
          <a:p>
            <a:pPr algn="l">
              <a:lnSpc>
                <a:spcPct val="150000"/>
              </a:lnSpc>
              <a:buFont typeface="Arial" panose="020B0604020202020204" pitchFamily="34" charset="0"/>
              <a:buChar char="•"/>
            </a:pPr>
            <a:r>
              <a:rPr lang="en-IN" sz="2800" spc="-10" dirty="0">
                <a:latin typeface="Times New Roman" panose="02020603050405020304" pitchFamily="18" charset="0"/>
                <a:cs typeface="Times New Roman" panose="02020603050405020304" pitchFamily="18" charset="0"/>
              </a:rPr>
              <a:t>The Wow in Your Solution</a:t>
            </a:r>
          </a:p>
          <a:p>
            <a:pPr algn="l">
              <a:lnSpc>
                <a:spcPct val="150000"/>
              </a:lnSpc>
              <a:buFont typeface="Arial" panose="020B0604020202020204" pitchFamily="34" charset="0"/>
              <a:buChar char="•"/>
            </a:pPr>
            <a:r>
              <a:rPr lang="en-IN" sz="2800" i="0" dirty="0">
                <a:solidFill>
                  <a:srgbClr val="0D0D0D"/>
                </a:solidFill>
                <a:effectLst/>
                <a:latin typeface="Times New Roman" panose="02020603050405020304" pitchFamily="18" charset="0"/>
                <a:cs typeface="Times New Roman" panose="02020603050405020304" pitchFamily="18" charset="0"/>
              </a:rPr>
              <a:t>Modelling </a:t>
            </a:r>
          </a:p>
          <a:p>
            <a:pPr algn="l">
              <a:lnSpc>
                <a:spcPct val="150000"/>
              </a:lnSpc>
              <a:buFont typeface="Arial" panose="020B0604020202020204" pitchFamily="34" charset="0"/>
              <a:buChar char="•"/>
            </a:pPr>
            <a:r>
              <a:rPr lang="en-IN" sz="2800" i="0" dirty="0">
                <a:solidFill>
                  <a:srgbClr val="0D0D0D"/>
                </a:solidFill>
                <a:effectLst/>
                <a:latin typeface="Times New Roman" panose="02020603050405020304" pitchFamily="18" charset="0"/>
                <a:cs typeface="Times New Roman" panose="02020603050405020304" pitchFamily="18" charset="0"/>
              </a:rPr>
              <a:t>Results</a:t>
            </a:r>
          </a:p>
          <a:p>
            <a:pPr algn="l">
              <a:lnSpc>
                <a:spcPct val="150000"/>
              </a:lnSpc>
              <a:buFont typeface="Arial" panose="020B0604020202020204" pitchFamily="34" charset="0"/>
              <a:buChar char="•"/>
            </a:pPr>
            <a:r>
              <a:rPr lang="en-IN" sz="2800" i="0" dirty="0">
                <a:solidFill>
                  <a:srgbClr val="0D0D0D"/>
                </a:solidFill>
                <a:effectLst/>
                <a:latin typeface="Times New Roman" panose="02020603050405020304" pitchFamily="18" charset="0"/>
                <a:cs typeface="Times New Roman" panose="02020603050405020304" pitchFamily="18" charset="0"/>
              </a:rPr>
              <a:t>Conclusion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500535" y="3600450"/>
            <a:ext cx="2762250" cy="3257550"/>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7991475" y="2933700"/>
              <a:ext cx="2762250" cy="3257550"/>
            </a:xfrm>
            <a:prstGeom prst="rect">
              <a:avLst/>
            </a:prstGeom>
          </p:spPr>
        </p:pic>
      </p:grpSp>
      <p:sp>
        <p:nvSpPr>
          <p:cNvPr id="7" name="object 7"/>
          <p:cNvSpPr txBox="1">
            <a:spLocks noGrp="1"/>
          </p:cNvSpPr>
          <p:nvPr>
            <p:ph type="title"/>
          </p:nvPr>
        </p:nvSpPr>
        <p:spPr>
          <a:xfrm>
            <a:off x="228600" y="575055"/>
            <a:ext cx="6244272" cy="678180"/>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4250" spc="-10" dirty="0">
                <a:latin typeface="Times New Roman" panose="02020603050405020304" pitchFamily="18" charset="0"/>
                <a:cs typeface="Times New Roman" panose="02020603050405020304" pitchFamily="18" charset="0"/>
              </a:rPr>
              <a:t>PROBLEM</a:t>
            </a:r>
            <a:r>
              <a:rPr sz="4250" dirty="0">
                <a:latin typeface="Times New Roman" panose="02020603050405020304" pitchFamily="18" charset="0"/>
                <a:cs typeface="Times New Roman" panose="02020603050405020304" pitchFamily="18" charset="0"/>
              </a:rPr>
              <a:t>	</a:t>
            </a:r>
            <a:r>
              <a:rPr sz="4250" spc="-75" dirty="0">
                <a:latin typeface="Times New Roman" panose="02020603050405020304" pitchFamily="18" charset="0"/>
                <a:cs typeface="Times New Roman" panose="02020603050405020304" pitchFamily="18" charset="0"/>
              </a:rPr>
              <a:t>STATEMENT</a:t>
            </a:r>
            <a:r>
              <a:rPr lang="en-IN" sz="4250" spc="-75" dirty="0">
                <a:latin typeface="Times New Roman" panose="02020603050405020304" pitchFamily="18" charset="0"/>
                <a:cs typeface="Times New Roman" panose="02020603050405020304" pitchFamily="18" charset="0"/>
              </a:rPr>
              <a:t>:</a:t>
            </a:r>
            <a:endParaRPr sz="4250" dirty="0">
              <a:latin typeface="Times New Roman" panose="02020603050405020304" pitchFamily="18" charset="0"/>
              <a:cs typeface="Times New Roman" panose="02020603050405020304" pitchFamily="18" charset="0"/>
            </a:endParaRPr>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9" name="object 9"/>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4</a:t>
            </a:fld>
            <a:endParaRPr spc="-50" dirty="0"/>
          </a:p>
        </p:txBody>
      </p:sp>
      <p:sp>
        <p:nvSpPr>
          <p:cNvPr id="12" name="TextBox 11">
            <a:extLst>
              <a:ext uri="{FF2B5EF4-FFF2-40B4-BE49-F238E27FC236}">
                <a16:creationId xmlns:a16="http://schemas.microsoft.com/office/drawing/2014/main" id="{232B3AC8-CBBD-61AB-27F0-DF544F3D00EF}"/>
              </a:ext>
            </a:extLst>
          </p:cNvPr>
          <p:cNvSpPr txBox="1"/>
          <p:nvPr/>
        </p:nvSpPr>
        <p:spPr>
          <a:xfrm>
            <a:off x="228600" y="1536642"/>
            <a:ext cx="9163195" cy="4647426"/>
          </a:xfrm>
          <a:prstGeom prst="rect">
            <a:avLst/>
          </a:prstGeom>
          <a:noFill/>
        </p:spPr>
        <p:txBody>
          <a:bodyPr wrap="square">
            <a:spAutoFit/>
          </a:bodyPr>
          <a:lstStyle/>
          <a:p>
            <a:pPr algn="just"/>
            <a:r>
              <a:rPr lang="en-IN" sz="2000" i="0" dirty="0">
                <a:solidFill>
                  <a:srgbClr val="191B28"/>
                </a:solidFill>
                <a:effectLst/>
                <a:latin typeface="Times New Roman" panose="02020603050405020304" pitchFamily="18" charset="0"/>
                <a:cs typeface="Times New Roman" panose="02020603050405020304" pitchFamily="18" charset="0"/>
              </a:rPr>
              <a:t>Face generation is a challenging task due to the high complexity and variability of human faces. There are many factors that contribute to the appearance of a face, including age, gender, ethnicity, expression, and pose. Additionally, faces can be occluded by hair, glasses, or other objects. This makes it difficult to generate realistic and accurate faces.</a:t>
            </a:r>
          </a:p>
          <a:p>
            <a:pPr algn="just"/>
            <a:r>
              <a:rPr lang="en-IN" sz="2000" i="0" dirty="0">
                <a:solidFill>
                  <a:srgbClr val="191B28"/>
                </a:solidFill>
                <a:effectLst/>
                <a:latin typeface="Times New Roman" panose="02020603050405020304" pitchFamily="18" charset="0"/>
                <a:cs typeface="Times New Roman" panose="02020603050405020304" pitchFamily="18" charset="0"/>
              </a:rPr>
              <a:t>One of the main challenges in face generation is the lack of training data. There are a limited number of publicly available datasets of faces, and many of these datasets are biased towards certain demographics. This can lead to generated faces that are not representative of the general population.</a:t>
            </a:r>
            <a:endParaRPr lang="en-IN" sz="2000" dirty="0">
              <a:solidFill>
                <a:srgbClr val="191B28"/>
              </a:solidFill>
              <a:latin typeface="Times New Roman" panose="02020603050405020304" pitchFamily="18" charset="0"/>
              <a:cs typeface="Times New Roman" panose="02020603050405020304" pitchFamily="18" charset="0"/>
            </a:endParaRPr>
          </a:p>
          <a:p>
            <a:pPr algn="just"/>
            <a:r>
              <a:rPr lang="en-IN" sz="2000" i="0" dirty="0">
                <a:solidFill>
                  <a:srgbClr val="191B28"/>
                </a:solidFill>
                <a:effectLst/>
                <a:latin typeface="Times New Roman" panose="02020603050405020304" pitchFamily="18" charset="0"/>
                <a:cs typeface="Times New Roman" panose="02020603050405020304" pitchFamily="18" charset="0"/>
              </a:rPr>
              <a:t>Despite these challenges, there has been significant progress in face generation in recent years. Generative adversarial networks (GANs) have been particularly successful in generating realistic and accurate faces. GANs are a type of machine learning algorithm that can learn to generate data that is indistinguishable from real data.</a:t>
            </a:r>
          </a:p>
          <a:p>
            <a:br>
              <a:rPr lang="en-IN" b="0" i="0" dirty="0">
                <a:solidFill>
                  <a:srgbClr val="191B28"/>
                </a:solidFill>
                <a:effectLst/>
                <a:latin typeface="Google Sans"/>
              </a:rPr>
            </a:br>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067800" y="3048000"/>
            <a:ext cx="3533775" cy="3810000"/>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sp>
        <p:nvSpPr>
          <p:cNvPr id="7" name="object 7"/>
          <p:cNvSpPr txBox="1">
            <a:spLocks noGrp="1"/>
          </p:cNvSpPr>
          <p:nvPr>
            <p:ph type="title"/>
          </p:nvPr>
        </p:nvSpPr>
        <p:spPr>
          <a:xfrm>
            <a:off x="187007" y="190499"/>
            <a:ext cx="9185593" cy="670696"/>
          </a:xfrm>
          <a:prstGeom prst="rect">
            <a:avLst/>
          </a:prstGeom>
        </p:spPr>
        <p:txBody>
          <a:bodyPr vert="horz" wrap="square" lIns="0" tIns="16510" rIns="0" bIns="0" rtlCol="0">
            <a:spAutoFit/>
          </a:bodyPr>
          <a:lstStyle/>
          <a:p>
            <a:pPr marL="12700">
              <a:lnSpc>
                <a:spcPct val="100000"/>
              </a:lnSpc>
              <a:spcBef>
                <a:spcPts val="130"/>
              </a:spcBef>
              <a:tabLst>
                <a:tab pos="2643505" algn="l"/>
              </a:tabLst>
            </a:pPr>
            <a:r>
              <a:rPr sz="4250" spc="-10" dirty="0">
                <a:latin typeface="Times New Roman" panose="02020603050405020304" pitchFamily="18" charset="0"/>
                <a:cs typeface="Times New Roman" panose="02020603050405020304" pitchFamily="18" charset="0"/>
              </a:rPr>
              <a:t>PROJECT</a:t>
            </a:r>
            <a:r>
              <a:rPr sz="4250" dirty="0">
                <a:latin typeface="Times New Roman" panose="02020603050405020304" pitchFamily="18" charset="0"/>
                <a:cs typeface="Times New Roman" panose="02020603050405020304" pitchFamily="18" charset="0"/>
              </a:rPr>
              <a:t>	</a:t>
            </a:r>
            <a:r>
              <a:rPr sz="4250" spc="-10" dirty="0">
                <a:latin typeface="Times New Roman" panose="02020603050405020304" pitchFamily="18" charset="0"/>
                <a:cs typeface="Times New Roman" panose="02020603050405020304" pitchFamily="18" charset="0"/>
              </a:rPr>
              <a:t>OVERVIEW</a:t>
            </a:r>
            <a:r>
              <a:rPr lang="en-IN" sz="4250" spc="-10" dirty="0">
                <a:latin typeface="Times New Roman" panose="02020603050405020304" pitchFamily="18" charset="0"/>
                <a:cs typeface="Times New Roman" panose="02020603050405020304" pitchFamily="18" charset="0"/>
              </a:rPr>
              <a:t>:</a:t>
            </a:r>
            <a:endParaRPr sz="4250" dirty="0">
              <a:latin typeface="Times New Roman" panose="02020603050405020304" pitchFamily="18" charset="0"/>
              <a:cs typeface="Times New Roman" panose="02020603050405020304" pitchFamily="18" charset="0"/>
            </a:endParaRPr>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9" name="object 9"/>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5</a:t>
            </a:fld>
            <a:endParaRPr spc="-50" dirty="0"/>
          </a:p>
        </p:txBody>
      </p:sp>
      <p:sp>
        <p:nvSpPr>
          <p:cNvPr id="18" name="TextBox 17">
            <a:extLst>
              <a:ext uri="{FF2B5EF4-FFF2-40B4-BE49-F238E27FC236}">
                <a16:creationId xmlns:a16="http://schemas.microsoft.com/office/drawing/2014/main" id="{D85BF539-2705-0327-0A49-789AF990BD24}"/>
              </a:ext>
            </a:extLst>
          </p:cNvPr>
          <p:cNvSpPr txBox="1"/>
          <p:nvPr/>
        </p:nvSpPr>
        <p:spPr>
          <a:xfrm>
            <a:off x="198091" y="1066800"/>
            <a:ext cx="9565034" cy="6186309"/>
          </a:xfrm>
          <a:prstGeom prst="rect">
            <a:avLst/>
          </a:prstGeom>
          <a:noFill/>
        </p:spPr>
        <p:txBody>
          <a:bodyPr wrap="square">
            <a:spAutoFit/>
          </a:bodyPr>
          <a:lstStyle/>
          <a:p>
            <a:pPr algn="just">
              <a:lnSpc>
                <a:spcPct val="150000"/>
              </a:lnSpc>
            </a:pPr>
            <a:r>
              <a:rPr lang="en-IN" sz="2400" b="0" i="0" dirty="0">
                <a:solidFill>
                  <a:srgbClr val="1F2328"/>
                </a:solidFill>
                <a:effectLst/>
                <a:latin typeface="Times New Roman" panose="02020603050405020304" pitchFamily="18" charset="0"/>
                <a:cs typeface="Times New Roman" panose="02020603050405020304" pitchFamily="18" charset="0"/>
              </a:rPr>
              <a:t>The technology behind these kinds of AI is called a GAN, or </a:t>
            </a:r>
            <a:r>
              <a:rPr lang="en-IN" sz="2400" b="1" i="0" dirty="0">
                <a:solidFill>
                  <a:srgbClr val="1F2328"/>
                </a:solidFill>
                <a:effectLst/>
                <a:latin typeface="Times New Roman" panose="02020603050405020304" pitchFamily="18" charset="0"/>
                <a:cs typeface="Times New Roman" panose="02020603050405020304" pitchFamily="18" charset="0"/>
              </a:rPr>
              <a:t>“Generative Adversarial Network”</a:t>
            </a:r>
            <a:r>
              <a:rPr lang="en-IN" sz="2400" b="0" i="0" dirty="0">
                <a:solidFill>
                  <a:srgbClr val="1F2328"/>
                </a:solidFill>
                <a:effectLst/>
                <a:latin typeface="Times New Roman" panose="02020603050405020304" pitchFamily="18" charset="0"/>
                <a:cs typeface="Times New Roman" panose="02020603050405020304" pitchFamily="18" charset="0"/>
              </a:rPr>
              <a:t>. A GAN takes a different approach to learning than other types of neural networks(NN). GANs algorithmic architectures that use two neural networks called a Generator and a Discriminator, which “compete” against one another to create the desired result. The Generator’s job is to create realistic looking fake images, while the Discriminator’s job is to distinguish between real images and fake images. If both are functioning at high levels, the result is images that are seemingly identical real-life photos.</a:t>
            </a:r>
            <a:endParaRPr lang="en-IN" sz="2400" dirty="0">
              <a:latin typeface="Times New Roman" panose="02020603050405020304" pitchFamily="18" charset="0"/>
              <a:cs typeface="Times New Roman" panose="02020603050405020304" pitchFamily="18" charset="0"/>
            </a:endParaRPr>
          </a:p>
          <a:p>
            <a:endParaRPr lang="en-IN" dirty="0">
              <a:latin typeface="Gabriola" panose="04040605051002020D02" pitchFamily="82" charset="0"/>
            </a:endParaRPr>
          </a:p>
          <a:p>
            <a:endParaRPr lang="en-IN" dirty="0"/>
          </a:p>
          <a:p>
            <a:endParaRPr lang="en-IN" dirty="0"/>
          </a:p>
          <a:p>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object 2"/>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xfrm>
            <a:off x="0" y="-228102"/>
            <a:ext cx="7519035" cy="1181989"/>
          </a:xfrm>
          <a:prstGeom prst="rect">
            <a:avLst/>
          </a:prstGeom>
        </p:spPr>
        <p:txBody>
          <a:bodyPr vert="horz" wrap="square" lIns="0" tIns="522858" rIns="0" bIns="0" rtlCol="0">
            <a:spAutoFit/>
          </a:bodyPr>
          <a:lstStyle/>
          <a:p>
            <a:pPr marL="153670">
              <a:lnSpc>
                <a:spcPct val="100000"/>
              </a:lnSpc>
              <a:spcBef>
                <a:spcPts val="130"/>
              </a:spcBef>
            </a:pPr>
            <a:r>
              <a:rPr sz="4250" spc="-10" dirty="0">
                <a:latin typeface="Times New Roman" panose="02020603050405020304" pitchFamily="18" charset="0"/>
                <a:cs typeface="Times New Roman" panose="02020603050405020304" pitchFamily="18" charset="0"/>
              </a:rPr>
              <a:t>WHO ARE THE END USERS?</a:t>
            </a:r>
          </a:p>
        </p:txBody>
      </p:sp>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6</a:t>
            </a:fld>
            <a:endParaRPr spc="-50" dirty="0"/>
          </a:p>
        </p:txBody>
      </p:sp>
      <p:pic>
        <p:nvPicPr>
          <p:cNvPr id="6" name="object 6"/>
          <p:cNvPicPr/>
          <p:nvPr/>
        </p:nvPicPr>
        <p:blipFill>
          <a:blip r:embed="rId3" cstate="print"/>
          <a:stretch>
            <a:fillRect/>
          </a:stretch>
        </p:blipFill>
        <p:spPr>
          <a:xfrm>
            <a:off x="723900" y="6172200"/>
            <a:ext cx="2181225" cy="485775"/>
          </a:xfrm>
          <a:prstGeom prst="rect">
            <a:avLst/>
          </a:prstGeom>
        </p:spPr>
      </p:pic>
      <p:sp>
        <p:nvSpPr>
          <p:cNvPr id="7" name="object 7"/>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10" name="TextBox 9">
            <a:extLst>
              <a:ext uri="{FF2B5EF4-FFF2-40B4-BE49-F238E27FC236}">
                <a16:creationId xmlns:a16="http://schemas.microsoft.com/office/drawing/2014/main" id="{86D69E0A-BADA-3105-E00B-2E77F6776532}"/>
              </a:ext>
            </a:extLst>
          </p:cNvPr>
          <p:cNvSpPr txBox="1"/>
          <p:nvPr/>
        </p:nvSpPr>
        <p:spPr>
          <a:xfrm>
            <a:off x="1800656" y="1736226"/>
            <a:ext cx="6962344" cy="3418756"/>
          </a:xfrm>
          <a:prstGeom prst="rect">
            <a:avLst/>
          </a:prstGeom>
          <a:noFill/>
        </p:spPr>
        <p:txBody>
          <a:bodyPr wrap="square">
            <a:spAutoFit/>
          </a:bodyPr>
          <a:lstStyle/>
          <a:p>
            <a:pPr algn="just">
              <a:lnSpc>
                <a:spcPct val="200000"/>
              </a:lnSpc>
              <a:buFont typeface="Arial" panose="020B0604020202020204" pitchFamily="34" charset="0"/>
              <a:buChar char="•"/>
            </a:pPr>
            <a:r>
              <a:rPr lang="en-IN" sz="2800" b="0" i="0" dirty="0">
                <a:solidFill>
                  <a:srgbClr val="0D0D0D"/>
                </a:solidFill>
                <a:effectLst/>
                <a:latin typeface="Times New Roman" panose="02020603050405020304" pitchFamily="18" charset="0"/>
                <a:cs typeface="Times New Roman" panose="02020603050405020304" pitchFamily="18" charset="0"/>
              </a:rPr>
              <a:t>Graphic designers and artists</a:t>
            </a:r>
          </a:p>
          <a:p>
            <a:pPr algn="just">
              <a:lnSpc>
                <a:spcPct val="200000"/>
              </a:lnSpc>
              <a:buFont typeface="Arial" panose="020B0604020202020204" pitchFamily="34" charset="0"/>
              <a:buChar char="•"/>
            </a:pPr>
            <a:r>
              <a:rPr lang="en-IN" sz="2800" b="0" i="0" dirty="0">
                <a:solidFill>
                  <a:srgbClr val="0D0D0D"/>
                </a:solidFill>
                <a:effectLst/>
                <a:latin typeface="Times New Roman" panose="02020603050405020304" pitchFamily="18" charset="0"/>
                <a:cs typeface="Times New Roman" panose="02020603050405020304" pitchFamily="18" charset="0"/>
              </a:rPr>
              <a:t>Game developers</a:t>
            </a:r>
          </a:p>
          <a:p>
            <a:pPr algn="just">
              <a:lnSpc>
                <a:spcPct val="200000"/>
              </a:lnSpc>
              <a:buFont typeface="Arial" panose="020B0604020202020204" pitchFamily="34" charset="0"/>
              <a:buChar char="•"/>
            </a:pPr>
            <a:r>
              <a:rPr lang="en-IN" sz="2800" b="0" i="0" dirty="0">
                <a:solidFill>
                  <a:srgbClr val="0D0D0D"/>
                </a:solidFill>
                <a:effectLst/>
                <a:latin typeface="Times New Roman" panose="02020603050405020304" pitchFamily="18" charset="0"/>
                <a:cs typeface="Times New Roman" panose="02020603050405020304" pitchFamily="18" charset="0"/>
              </a:rPr>
              <a:t>AI researchers</a:t>
            </a:r>
          </a:p>
          <a:p>
            <a:pPr algn="just">
              <a:lnSpc>
                <a:spcPct val="200000"/>
              </a:lnSpc>
              <a:buFont typeface="Arial" panose="020B0604020202020204" pitchFamily="34" charset="0"/>
              <a:buChar char="•"/>
            </a:pPr>
            <a:r>
              <a:rPr lang="en-IN" sz="2800" b="0" i="0" dirty="0">
                <a:solidFill>
                  <a:srgbClr val="0D0D0D"/>
                </a:solidFill>
                <a:effectLst/>
                <a:latin typeface="Times New Roman" panose="02020603050405020304" pitchFamily="18" charset="0"/>
                <a:cs typeface="Times New Roman" panose="02020603050405020304" pitchFamily="18" charset="0"/>
              </a:rPr>
              <a:t>Facial recognition system developers</a:t>
            </a:r>
          </a:p>
        </p:txBody>
      </p:sp>
      <p:sp>
        <p:nvSpPr>
          <p:cNvPr id="12" name="TextBox 11">
            <a:extLst>
              <a:ext uri="{FF2B5EF4-FFF2-40B4-BE49-F238E27FC236}">
                <a16:creationId xmlns:a16="http://schemas.microsoft.com/office/drawing/2014/main" id="{12A3A67B-B88B-1217-8129-7E13785DDFBA}"/>
              </a:ext>
            </a:extLst>
          </p:cNvPr>
          <p:cNvSpPr txBox="1"/>
          <p:nvPr/>
        </p:nvSpPr>
        <p:spPr>
          <a:xfrm>
            <a:off x="457200" y="1277830"/>
            <a:ext cx="6192982" cy="523220"/>
          </a:xfrm>
          <a:prstGeom prst="rect">
            <a:avLst/>
          </a:prstGeom>
          <a:noFill/>
        </p:spPr>
        <p:txBody>
          <a:bodyPr wrap="square">
            <a:spAutoFit/>
          </a:bodyPr>
          <a:lstStyle/>
          <a:p>
            <a:pPr algn="l">
              <a:buFont typeface="Arial" panose="020B0604020202020204" pitchFamily="34" charset="0"/>
              <a:buChar char="•"/>
            </a:pPr>
            <a:r>
              <a:rPr lang="en-IN" sz="2800" b="1" i="0" dirty="0">
                <a:solidFill>
                  <a:srgbClr val="0D0D0D"/>
                </a:solidFill>
                <a:effectLst/>
                <a:latin typeface="Times New Roman" panose="02020603050405020304" pitchFamily="18" charset="0"/>
                <a:cs typeface="Times New Roman" panose="02020603050405020304" pitchFamily="18" charset="0"/>
              </a:rPr>
              <a:t>Identify potential users:</a:t>
            </a:r>
          </a:p>
        </p:txBody>
      </p:sp>
    </p:spTree>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9050" y="861999"/>
            <a:ext cx="2362200" cy="3786201"/>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xfrm>
            <a:off x="0" y="-439680"/>
            <a:ext cx="10960353" cy="1044517"/>
          </a:xfrm>
          <a:prstGeom prst="rect">
            <a:avLst/>
          </a:prstGeom>
        </p:spPr>
        <p:txBody>
          <a:bodyPr vert="horz" wrap="square" lIns="0" tIns="485775" rIns="0" bIns="0" rtlCol="0">
            <a:spAutoFit/>
          </a:bodyPr>
          <a:lstStyle/>
          <a:p>
            <a:pPr marL="12700">
              <a:lnSpc>
                <a:spcPct val="100000"/>
              </a:lnSpc>
              <a:spcBef>
                <a:spcPts val="105"/>
              </a:spcBef>
            </a:pPr>
            <a:r>
              <a:rPr lang="en-IN" sz="3600" spc="-10" dirty="0">
                <a:latin typeface="Times New Roman" panose="02020603050405020304" pitchFamily="18" charset="0"/>
                <a:cs typeface="Times New Roman" panose="02020603050405020304" pitchFamily="18" charset="0"/>
              </a:rPr>
              <a:t> </a:t>
            </a:r>
            <a:r>
              <a:rPr sz="3600" spc="-10" dirty="0">
                <a:latin typeface="Times New Roman" panose="02020603050405020304" pitchFamily="18" charset="0"/>
                <a:cs typeface="Times New Roman" panose="02020603050405020304" pitchFamily="18" charset="0"/>
              </a:rPr>
              <a:t>YOUR SOLUTION AND ITS VALUE PROPOSITION</a:t>
            </a:r>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8" name="object 8"/>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7</a:t>
            </a:fld>
            <a:endParaRPr spc="-50" dirty="0"/>
          </a:p>
        </p:txBody>
      </p:sp>
      <p:sp>
        <p:nvSpPr>
          <p:cNvPr id="11" name="TextBox 10">
            <a:extLst>
              <a:ext uri="{FF2B5EF4-FFF2-40B4-BE49-F238E27FC236}">
                <a16:creationId xmlns:a16="http://schemas.microsoft.com/office/drawing/2014/main" id="{95D07215-1A64-907C-3B3B-BF5B0D02813A}"/>
              </a:ext>
            </a:extLst>
          </p:cNvPr>
          <p:cNvSpPr txBox="1"/>
          <p:nvPr/>
        </p:nvSpPr>
        <p:spPr>
          <a:xfrm>
            <a:off x="2381250" y="864392"/>
            <a:ext cx="8362950" cy="5011949"/>
          </a:xfrm>
          <a:prstGeom prst="rect">
            <a:avLst/>
          </a:prstGeom>
          <a:noFill/>
        </p:spPr>
        <p:txBody>
          <a:bodyPr wrap="square">
            <a:spAutoFit/>
          </a:bodyPr>
          <a:lstStyle/>
          <a:p>
            <a:pPr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Present your solution, which utilizes advanced GAN architecture for realistic face generation.</a:t>
            </a:r>
          </a:p>
          <a:p>
            <a:pPr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Highlight the value proposition:</a:t>
            </a:r>
          </a:p>
          <a:p>
            <a:pPr marL="800100" lvl="1" indent="-34290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High fidelity: Producing lifelike faces.</a:t>
            </a:r>
          </a:p>
          <a:p>
            <a:pPr marL="800100" lvl="1" indent="-34290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Diversity: Generating faces with various attributes and expressions.</a:t>
            </a:r>
          </a:p>
          <a:p>
            <a:pPr marL="742950" lvl="1" indent="-28575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Efficiency: Fast and scalable model training and inference.</a:t>
            </a:r>
          </a:p>
          <a:p>
            <a:pPr marL="742950" lvl="1" indent="-28575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Customization: Ability to control and manipulate facial features.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66675" y="3381373"/>
            <a:ext cx="2466975" cy="3419475"/>
          </a:xfrm>
          <a:prstGeom prst="rect">
            <a:avLst/>
          </a:prstGeom>
        </p:spPr>
      </p:pic>
      <p:sp>
        <p:nvSpPr>
          <p:cNvPr id="7" name="object 7"/>
          <p:cNvSpPr txBox="1">
            <a:spLocks noGrp="1"/>
          </p:cNvSpPr>
          <p:nvPr>
            <p:ph type="title"/>
          </p:nvPr>
        </p:nvSpPr>
        <p:spPr>
          <a:xfrm>
            <a:off x="66675" y="55767"/>
            <a:ext cx="9764395" cy="842795"/>
          </a:xfrm>
          <a:prstGeom prst="rect">
            <a:avLst/>
          </a:prstGeom>
        </p:spPr>
        <p:txBody>
          <a:bodyPr vert="horz" wrap="square" lIns="0" tIns="286004" rIns="0" bIns="0" rtlCol="0">
            <a:spAutoFit/>
          </a:bodyPr>
          <a:lstStyle/>
          <a:p>
            <a:pPr marL="193675">
              <a:lnSpc>
                <a:spcPct val="100000"/>
              </a:lnSpc>
              <a:spcBef>
                <a:spcPts val="130"/>
              </a:spcBef>
            </a:pPr>
            <a:r>
              <a:rPr lang="en-IN" sz="3600" spc="-10" dirty="0">
                <a:latin typeface="Times New Roman" panose="02020603050405020304" pitchFamily="18" charset="0"/>
                <a:cs typeface="Times New Roman" panose="02020603050405020304" pitchFamily="18" charset="0"/>
              </a:rPr>
              <a:t>THE WOW IN YOUR SOLUTION</a:t>
            </a:r>
            <a:endParaRPr sz="3600" spc="-10" dirty="0">
              <a:latin typeface="Times New Roman" panose="02020603050405020304" pitchFamily="18" charset="0"/>
              <a:cs typeface="Times New Roman" panose="02020603050405020304" pitchFamily="18" charset="0"/>
            </a:endParaRPr>
          </a:p>
        </p:txBody>
      </p:sp>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25" dirty="0"/>
              <a:t>8</a:t>
            </a:fld>
            <a:endParaRPr spc="-25" dirty="0"/>
          </a:p>
        </p:txBody>
      </p:sp>
      <p:sp>
        <p:nvSpPr>
          <p:cNvPr id="10" name="TextBox 9">
            <a:extLst>
              <a:ext uri="{FF2B5EF4-FFF2-40B4-BE49-F238E27FC236}">
                <a16:creationId xmlns:a16="http://schemas.microsoft.com/office/drawing/2014/main" id="{E52D0E43-7B1E-76A8-920C-C9BB3B84B198}"/>
              </a:ext>
            </a:extLst>
          </p:cNvPr>
          <p:cNvSpPr txBox="1"/>
          <p:nvPr/>
        </p:nvSpPr>
        <p:spPr>
          <a:xfrm>
            <a:off x="2133600" y="1295400"/>
            <a:ext cx="7677150" cy="4801314"/>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Showcase the standout features of your solution, such as:</a:t>
            </a:r>
          </a:p>
          <a:p>
            <a:pPr marL="742950" lvl="1" indent="-285750" algn="just">
              <a:lnSpc>
                <a:spcPct val="150000"/>
              </a:lnSpc>
              <a:buFont typeface="Arial" panose="020B0604020202020204" pitchFamily="34" charset="0"/>
              <a:buChar char="•"/>
            </a:pPr>
            <a:endParaRPr lang="en-IN" sz="2400" dirty="0">
              <a:solidFill>
                <a:srgbClr val="191B28"/>
              </a:solidFill>
              <a:latin typeface="Times New Roman" panose="02020603050405020304" pitchFamily="18" charset="0"/>
              <a:cs typeface="Times New Roman" panose="02020603050405020304" pitchFamily="18" charset="0"/>
            </a:endParaRPr>
          </a:p>
          <a:p>
            <a:pPr marL="742950" lvl="1" indent="-28575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Realism: Creating faces indistinguishable from real ones.</a:t>
            </a:r>
          </a:p>
          <a:p>
            <a:pPr marL="742950" lvl="1" indent="-28575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Versatility: Generating faces across different demographics and expressions.</a:t>
            </a:r>
          </a:p>
          <a:p>
            <a:pPr marL="742950" lvl="1" indent="-285750" algn="just">
              <a:lnSpc>
                <a:spcPct val="150000"/>
              </a:lnSpc>
              <a:buFont typeface="Arial" panose="020B0604020202020204" pitchFamily="34" charset="0"/>
              <a:buChar char="•"/>
            </a:pPr>
            <a:r>
              <a:rPr lang="en-IN" sz="2400" dirty="0">
                <a:solidFill>
                  <a:srgbClr val="191B28"/>
                </a:solidFill>
                <a:latin typeface="Times New Roman" panose="02020603050405020304" pitchFamily="18" charset="0"/>
                <a:cs typeface="Times New Roman" panose="02020603050405020304" pitchFamily="18" charset="0"/>
              </a:rPr>
              <a:t>Interactivity: Providing users with intuitive controls for customization.</a:t>
            </a:r>
          </a:p>
          <a:p>
            <a:pPr algn="l"/>
            <a:endParaRPr lang="en-IN" b="0" i="0" dirty="0">
              <a:solidFill>
                <a:srgbClr val="0D0D0D"/>
              </a:solidFill>
              <a:effectLst/>
              <a:latin typeface="Söhne"/>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25" dirty="0"/>
              <a:t>9</a:t>
            </a:fld>
            <a:endParaRPr spc="-25" dirty="0"/>
          </a:p>
        </p:txBody>
      </p:sp>
      <p:sp>
        <p:nvSpPr>
          <p:cNvPr id="8" name="object 8"/>
          <p:cNvSpPr txBox="1">
            <a:spLocks noGrp="1"/>
          </p:cNvSpPr>
          <p:nvPr>
            <p:ph type="ctrTitle"/>
          </p:nvPr>
        </p:nvSpPr>
        <p:spPr>
          <a:xfrm>
            <a:off x="739774" y="291147"/>
            <a:ext cx="3603625" cy="567463"/>
          </a:xfrm>
          <a:prstGeom prst="rect">
            <a:avLst/>
          </a:prstGeom>
        </p:spPr>
        <p:txBody>
          <a:bodyPr vert="horz" wrap="square" lIns="0" tIns="13335" rIns="0" bIns="0" rtlCol="0">
            <a:spAutoFit/>
          </a:bodyPr>
          <a:lstStyle/>
          <a:p>
            <a:pPr marL="12700">
              <a:lnSpc>
                <a:spcPct val="100000"/>
              </a:lnSpc>
              <a:spcBef>
                <a:spcPts val="105"/>
              </a:spcBef>
            </a:pPr>
            <a:r>
              <a:rPr sz="3600" spc="-10" dirty="0">
                <a:latin typeface="Times New Roman" panose="02020603050405020304" pitchFamily="18" charset="0"/>
                <a:cs typeface="Times New Roman" panose="02020603050405020304" pitchFamily="18" charset="0"/>
              </a:rPr>
              <a:t>MODELLING</a:t>
            </a:r>
          </a:p>
        </p:txBody>
      </p:sp>
      <p:sp>
        <p:nvSpPr>
          <p:cNvPr id="11" name="TextBox 10">
            <a:extLst>
              <a:ext uri="{FF2B5EF4-FFF2-40B4-BE49-F238E27FC236}">
                <a16:creationId xmlns:a16="http://schemas.microsoft.com/office/drawing/2014/main" id="{314A1731-C251-6484-73FD-0450C0313319}"/>
              </a:ext>
            </a:extLst>
          </p:cNvPr>
          <p:cNvSpPr txBox="1"/>
          <p:nvPr/>
        </p:nvSpPr>
        <p:spPr>
          <a:xfrm>
            <a:off x="1143000" y="1223107"/>
            <a:ext cx="9034548" cy="4411785"/>
          </a:xfrm>
          <a:prstGeom prst="rect">
            <a:avLst/>
          </a:prstGeom>
          <a:noFill/>
        </p:spPr>
        <p:txBody>
          <a:bodyPr wrap="square">
            <a:spAutoFit/>
          </a:bodyPr>
          <a:lstStyle/>
          <a:p>
            <a:pPr algn="l">
              <a:lnSpc>
                <a:spcPct val="200000"/>
              </a:lnSpc>
              <a:buFont typeface="Arial" panose="020B0604020202020204" pitchFamily="34" charset="0"/>
              <a:buChar char="•"/>
            </a:pPr>
            <a:r>
              <a:rPr lang="en-IN" sz="2400" b="0" i="0" dirty="0">
                <a:solidFill>
                  <a:srgbClr val="0D0D0D"/>
                </a:solidFill>
                <a:effectLst/>
                <a:latin typeface="Times New Roman" panose="02020603050405020304" pitchFamily="18" charset="0"/>
                <a:cs typeface="Times New Roman" panose="02020603050405020304" pitchFamily="18" charset="0"/>
              </a:rPr>
              <a:t>Describe the architecture used, such as StyleGAN2.</a:t>
            </a:r>
          </a:p>
          <a:p>
            <a:pPr algn="l">
              <a:lnSpc>
                <a:spcPct val="200000"/>
              </a:lnSpc>
              <a:buFont typeface="Arial" panose="020B0604020202020204" pitchFamily="34" charset="0"/>
              <a:buChar char="•"/>
            </a:pPr>
            <a:r>
              <a:rPr lang="en-IN" sz="2400" b="0" i="0" dirty="0">
                <a:solidFill>
                  <a:srgbClr val="0D0D0D"/>
                </a:solidFill>
                <a:effectLst/>
                <a:latin typeface="Times New Roman" panose="02020603050405020304" pitchFamily="18" charset="0"/>
                <a:cs typeface="Times New Roman" panose="02020603050405020304" pitchFamily="18" charset="0"/>
              </a:rPr>
              <a:t>Explain the training data, including its diversity and sources.</a:t>
            </a:r>
          </a:p>
          <a:p>
            <a:pPr algn="l">
              <a:lnSpc>
                <a:spcPct val="200000"/>
              </a:lnSpc>
              <a:buFont typeface="Arial" panose="020B0604020202020204" pitchFamily="34" charset="0"/>
              <a:buChar char="•"/>
            </a:pPr>
            <a:r>
              <a:rPr lang="en-IN" sz="2400" b="0" i="0" dirty="0">
                <a:solidFill>
                  <a:srgbClr val="0D0D0D"/>
                </a:solidFill>
                <a:effectLst/>
                <a:latin typeface="Times New Roman" panose="02020603050405020304" pitchFamily="18" charset="0"/>
                <a:cs typeface="Times New Roman" panose="02020603050405020304" pitchFamily="18" charset="0"/>
              </a:rPr>
              <a:t>Discuss </a:t>
            </a:r>
            <a:r>
              <a:rPr lang="en-IN" sz="2400" dirty="0">
                <a:solidFill>
                  <a:srgbClr val="191B28"/>
                </a:solidFill>
                <a:latin typeface="Times New Roman" panose="02020603050405020304" pitchFamily="18" charset="0"/>
                <a:cs typeface="Times New Roman" panose="02020603050405020304" pitchFamily="18" charset="0"/>
              </a:rPr>
              <a:t>the</a:t>
            </a:r>
            <a:r>
              <a:rPr lang="en-IN" sz="2400" b="0" i="0" dirty="0">
                <a:solidFill>
                  <a:srgbClr val="0D0D0D"/>
                </a:solidFill>
                <a:effectLst/>
                <a:latin typeface="Times New Roman" panose="02020603050405020304" pitchFamily="18" charset="0"/>
                <a:cs typeface="Times New Roman" panose="02020603050405020304" pitchFamily="18" charset="0"/>
              </a:rPr>
              <a:t> training procedure, focusing on progressive training techniques.</a:t>
            </a:r>
          </a:p>
          <a:p>
            <a:pPr algn="l">
              <a:lnSpc>
                <a:spcPct val="200000"/>
              </a:lnSpc>
              <a:buFont typeface="Arial" panose="020B0604020202020204" pitchFamily="34" charset="0"/>
              <a:buChar char="•"/>
            </a:pPr>
            <a:r>
              <a:rPr lang="en-IN" sz="2400" b="0" i="0" dirty="0">
                <a:solidFill>
                  <a:srgbClr val="0D0D0D"/>
                </a:solidFill>
                <a:effectLst/>
                <a:latin typeface="Times New Roman" panose="02020603050405020304" pitchFamily="18" charset="0"/>
                <a:cs typeface="Times New Roman" panose="02020603050405020304" pitchFamily="18" charset="0"/>
              </a:rPr>
              <a:t>Mention evaluation metrics used to assess the quality of generated faces.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6FC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6FC0"/>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313</TotalTime>
  <Words>566</Words>
  <Application>Microsoft Office PowerPoint</Application>
  <PresentationFormat>Widescreen</PresentationFormat>
  <Paragraphs>75</Paragraphs>
  <Slides>10</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Calibri</vt:lpstr>
      <vt:lpstr>Gabriola</vt:lpstr>
      <vt:lpstr>Google Sans</vt:lpstr>
      <vt:lpstr>Söhne</vt:lpstr>
      <vt:lpstr>Times New Roman</vt:lpstr>
      <vt:lpstr>Trebuchet MS</vt:lpstr>
      <vt:lpstr>Office Theme</vt:lpstr>
      <vt:lpstr>PowerPoint Presentation</vt:lpstr>
      <vt:lpstr>PROJECT TITTLE:</vt:lpstr>
      <vt:lpstr>AGENDA</vt:lpstr>
      <vt:lpstr>PROBLEM STATEMENT:</vt:lpstr>
      <vt:lpstr>PROJECT OVERVIEW:</vt:lpstr>
      <vt:lpstr>WHO ARE THE END USERS?</vt:lpstr>
      <vt:lpstr> YOUR SOLUTION AND ITS VALUE PROPOSITION</vt:lpstr>
      <vt:lpstr>THE WOW IN YOUR SOLUTION</vt:lpstr>
      <vt:lpstr>MODELLING</vt:lpstr>
      <vt:lpstr>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yaminibalaji</dc:creator>
  <cp:lastModifiedBy>Yamini B</cp:lastModifiedBy>
  <cp:revision>16</cp:revision>
  <dcterms:created xsi:type="dcterms:W3CDTF">2024-04-01T14:36:09Z</dcterms:created>
  <dcterms:modified xsi:type="dcterms:W3CDTF">2024-04-04T21:29:40Z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2024-04-01T00:00:00Z</vt:filetime>
  </property>
</Properties>
</file>